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2209.03917v2.pdf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8b887983f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8b887983f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8b887983f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8b887983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8b887983f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8b887983f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8b887983f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8b887983f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8b887983f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8b887983f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8b887983f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8b887983f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8b887983f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8b887983f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decoder depth랑 width는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8b887983f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8b887983f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8b887983f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8b887983f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8bb7ad2b9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8bb7ad2b9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a84c7f3f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8a84c7f3f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8b887983f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8b887983f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8bb7ad2b9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8bb7ad2b9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8b887983f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8b887983f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8bb7ad2b9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8bb7ad2b9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8b887983f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8b887983f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출처 : 논문 </a:t>
            </a:r>
            <a:r>
              <a:rPr lang="ko" u="sng">
                <a:solidFill>
                  <a:schemeClr val="hlink"/>
                </a:solidFill>
                <a:hlinkClick r:id="rId2"/>
              </a:rPr>
              <a:t>https://arxiv.org/pdf/2209.03917v2.pdf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다른 논문 들과도 비교한 자료 : https://paperswithcode.com/sota/self-supervised-image-classification-on-1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8b887983f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8b887983f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8b9230cbfb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8b9230cbfb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8b9230cbf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8b9230cbf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8b9230cbf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8b9230cbf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8b9230cbf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8b9230cbf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b9230cbf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8b9230cbf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8b887983f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8b887983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8b887983f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8b887983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ko" sz="2000">
                <a:solidFill>
                  <a:schemeClr val="dk1"/>
                </a:solidFill>
              </a:rPr>
              <a:t>With high masking ratio(default : 75%), sampling largely eliminates redundancy</a:t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ko" sz="2000">
                <a:solidFill>
                  <a:schemeClr val="dk1"/>
                </a:solidFill>
              </a:rPr>
              <a:t>Uniform distribution prevents a potential bias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rxiv.org/pdf/2209.03917v2.pdf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4294967295" type="title"/>
          </p:nvPr>
        </p:nvSpPr>
        <p:spPr>
          <a:xfrm>
            <a:off x="311700" y="4108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3조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  Geon Min, Seong Hun Jeong </a:t>
            </a:r>
            <a:endParaRPr sz="1400"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Self-supervised learning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Masked Auto encoder(MAE)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Decoder</a:t>
            </a:r>
            <a:endParaRPr sz="3500"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530400" y="519750"/>
            <a:ext cx="5301900" cy="41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ko" sz="2000">
                <a:solidFill>
                  <a:schemeClr val="dk1"/>
                </a:solidFill>
              </a:rPr>
              <a:t>Input is the full set(encoded visible tokens + mask tokens) </a:t>
            </a:r>
            <a:r>
              <a:rPr lang="ko" sz="2000">
                <a:solidFill>
                  <a:schemeClr val="dk1"/>
                </a:solidFill>
              </a:rPr>
              <a:t>which has </a:t>
            </a:r>
            <a:r>
              <a:rPr lang="ko" sz="2000">
                <a:solidFill>
                  <a:srgbClr val="FF0000"/>
                </a:solidFill>
              </a:rPr>
              <a:t>positional embedding</a:t>
            </a:r>
            <a:r>
              <a:rPr lang="ko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ko" sz="2000">
                <a:solidFill>
                  <a:schemeClr val="dk1"/>
                </a:solidFill>
              </a:rPr>
              <a:t>Decoder architecture can be </a:t>
            </a:r>
            <a:r>
              <a:rPr lang="ko" sz="2000">
                <a:solidFill>
                  <a:srgbClr val="FF0000"/>
                </a:solidFill>
              </a:rPr>
              <a:t>flexibly designed regardless of encoder</a:t>
            </a:r>
            <a:r>
              <a:rPr lang="ko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ko" sz="2000">
                <a:solidFill>
                  <a:schemeClr val="dk1"/>
                </a:solidFill>
              </a:rPr>
              <a:t>Only on </a:t>
            </a:r>
            <a:r>
              <a:rPr lang="ko" sz="2000">
                <a:solidFill>
                  <a:srgbClr val="FF0000"/>
                </a:solidFill>
              </a:rPr>
              <a:t>masked patches</a:t>
            </a:r>
            <a:r>
              <a:rPr lang="ko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ko" sz="2000">
                <a:solidFill>
                  <a:schemeClr val="dk1"/>
                </a:solidFill>
              </a:rPr>
              <a:t>Using </a:t>
            </a:r>
            <a:r>
              <a:rPr lang="ko" sz="2000">
                <a:solidFill>
                  <a:srgbClr val="FF0000"/>
                </a:solidFill>
              </a:rPr>
              <a:t>normalized patches</a:t>
            </a:r>
            <a:r>
              <a:rPr lang="ko" sz="2000">
                <a:solidFill>
                  <a:schemeClr val="dk1"/>
                </a:solidFill>
              </a:rPr>
              <a:t> increases representation’ s quality.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32000"/>
            <a:ext cx="1476675" cy="37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7375" y="2141563"/>
            <a:ext cx="1389375" cy="17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Experiments setting</a:t>
            </a:r>
            <a:endParaRPr sz="3500"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ko" sz="2000">
                <a:solidFill>
                  <a:schemeClr val="dk1"/>
                </a:solidFill>
              </a:rPr>
              <a:t>self-supervised pre-training on the ImageNet-1K training set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ko" sz="2000">
                <a:solidFill>
                  <a:schemeClr val="dk1"/>
                </a:solidFill>
              </a:rPr>
              <a:t>supervised training to evaluate the representations with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ko" sz="2000">
                <a:solidFill>
                  <a:schemeClr val="dk1"/>
                </a:solidFill>
              </a:rPr>
              <a:t>end-to-end fine-tuning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ko" sz="2000">
                <a:solidFill>
                  <a:schemeClr val="dk1"/>
                </a:solidFill>
              </a:rPr>
              <a:t>linear probing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ko" sz="2000">
                <a:solidFill>
                  <a:schemeClr val="dk1"/>
                </a:solidFill>
              </a:rPr>
              <a:t>Baseline  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ko" sz="2000">
                <a:solidFill>
                  <a:schemeClr val="dk1"/>
                </a:solidFill>
              </a:rPr>
              <a:t>ViT-Large(ViT-L/16), bigger than ResNet-50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ko" sz="2000">
                <a:solidFill>
                  <a:schemeClr val="dk1"/>
                </a:solidFill>
              </a:rPr>
              <a:t>fine tuning epoch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ko" sz="2000">
                <a:solidFill>
                  <a:schemeClr val="dk1"/>
                </a:solidFill>
              </a:rPr>
              <a:t>50 epoch for MAE SSL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ko" sz="2000">
                <a:solidFill>
                  <a:schemeClr val="dk1"/>
                </a:solidFill>
              </a:rPr>
              <a:t>200 for scratch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325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Experiments</a:t>
            </a:r>
            <a:r>
              <a:rPr lang="ko" sz="3500"/>
              <a:t> result</a:t>
            </a:r>
            <a:endParaRPr sz="3500"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25" y="986200"/>
            <a:ext cx="8061624" cy="353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36650"/>
            <a:ext cx="546390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6020800" y="1089550"/>
            <a:ext cx="2811600" cy="3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ko">
                <a:solidFill>
                  <a:schemeClr val="dk1"/>
                </a:solidFill>
              </a:rPr>
              <a:t>Results of reconstructing only masked patches.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ko">
                <a:solidFill>
                  <a:schemeClr val="dk1"/>
                </a:solidFill>
              </a:rPr>
              <a:t>it can be seen that the image structure of the invisible patch was reconstructed using only the visible patch data.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303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Experiments result</a:t>
            </a:r>
            <a:endParaRPr sz="3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368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Ablation</a:t>
            </a:r>
            <a:endParaRPr sz="3500"/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4396800" y="1017725"/>
            <a:ext cx="4353900" cy="3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ko" sz="2000">
                <a:solidFill>
                  <a:schemeClr val="dk1"/>
                </a:solidFill>
              </a:rPr>
              <a:t>Both highest with masking ratio 75%.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ko" sz="2000">
                <a:solidFill>
                  <a:schemeClr val="dk1"/>
                </a:solidFill>
              </a:rPr>
              <a:t>The accuracy gap between linear probing and fine tuning is significant, and fine-tuning is higher than the performance of the ViT scratch in any masking ratio (82.5%).</a:t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50" y="1017725"/>
            <a:ext cx="4173650" cy="3738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idx="4294967295" type="title"/>
          </p:nvPr>
        </p:nvSpPr>
        <p:spPr>
          <a:xfrm>
            <a:off x="311700" y="445025"/>
            <a:ext cx="12678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Cont’</a:t>
            </a:r>
            <a:endParaRPr sz="3500"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575" y="49000"/>
            <a:ext cx="6158700" cy="504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idx="4294967295" type="title"/>
          </p:nvPr>
        </p:nvSpPr>
        <p:spPr>
          <a:xfrm>
            <a:off x="311700" y="357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Cont’</a:t>
            </a:r>
            <a:endParaRPr sz="3500"/>
          </a:p>
        </p:txBody>
      </p:sp>
      <p:sp>
        <p:nvSpPr>
          <p:cNvPr id="153" name="Google Shape;153;p28"/>
          <p:cNvSpPr txBox="1"/>
          <p:nvPr>
            <p:ph idx="4294967295" type="body"/>
          </p:nvPr>
        </p:nvSpPr>
        <p:spPr>
          <a:xfrm>
            <a:off x="2946375" y="1017725"/>
            <a:ext cx="6111900" cy="38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ko" sz="2000">
                <a:solidFill>
                  <a:schemeClr val="dk1"/>
                </a:solidFill>
              </a:rPr>
              <a:t>In linear probing metric, deep decoder is important. Bu</a:t>
            </a:r>
            <a:r>
              <a:rPr lang="ko" sz="2000">
                <a:solidFill>
                  <a:schemeClr val="dk1"/>
                </a:solidFill>
              </a:rPr>
              <a:t>t </a:t>
            </a:r>
            <a:r>
              <a:rPr lang="ko" sz="2000">
                <a:solidFill>
                  <a:schemeClr val="dk1"/>
                </a:solidFill>
              </a:rPr>
              <a:t>fine-tuning, the decoder depth is less influential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ko" sz="2000">
                <a:solidFill>
                  <a:schemeClr val="dk1"/>
                </a:solidFill>
              </a:rPr>
              <a:t>A</a:t>
            </a:r>
            <a:r>
              <a:rPr lang="ko" sz="2000">
                <a:solidFill>
                  <a:schemeClr val="dk1"/>
                </a:solidFill>
              </a:rPr>
              <a:t> narrow decoder performs well on default width.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ko" sz="2000">
                <a:solidFill>
                  <a:schemeClr val="dk1"/>
                </a:solidFill>
              </a:rPr>
              <a:t> Overall, our default MAE decoder is lightweight(8 block, 512-dim).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ko" sz="2000">
                <a:solidFill>
                  <a:schemeClr val="dk1"/>
                </a:solidFill>
              </a:rPr>
              <a:t>Only has 9% FLOPs per token vs. ViT-L (24 blocks, 1024-d).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00" y="1190375"/>
            <a:ext cx="246697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38" y="2993675"/>
            <a:ext cx="247650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idx="4294967295" type="title"/>
          </p:nvPr>
        </p:nvSpPr>
        <p:spPr>
          <a:xfrm>
            <a:off x="311700" y="445025"/>
            <a:ext cx="12981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C</a:t>
            </a:r>
            <a:r>
              <a:rPr lang="ko" sz="3500"/>
              <a:t>ont’</a:t>
            </a:r>
            <a:endParaRPr sz="3500"/>
          </a:p>
        </p:txBody>
      </p:sp>
      <p:sp>
        <p:nvSpPr>
          <p:cNvPr id="161" name="Google Shape;161;p29"/>
          <p:cNvSpPr txBox="1"/>
          <p:nvPr>
            <p:ph idx="4294967295" type="body"/>
          </p:nvPr>
        </p:nvSpPr>
        <p:spPr>
          <a:xfrm>
            <a:off x="5892750" y="997623"/>
            <a:ext cx="3042000" cy="37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 results are better when only the visible patch is input to the encoding.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ko" sz="2000">
                <a:solidFill>
                  <a:schemeClr val="dk1"/>
                </a:solidFill>
              </a:rPr>
              <a:t>pixel as reconstruction targets are effective.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ko" sz="2000">
                <a:solidFill>
                  <a:schemeClr val="dk1"/>
                </a:solidFill>
              </a:rPr>
              <a:t>MAE </a:t>
            </a: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is less affected by data augmentation.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50" y="1297600"/>
            <a:ext cx="2763850" cy="14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6550" y="1297600"/>
            <a:ext cx="2763851" cy="1297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224" y="3076950"/>
            <a:ext cx="2755232" cy="12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idx="4294967295" type="title"/>
          </p:nvPr>
        </p:nvSpPr>
        <p:spPr>
          <a:xfrm>
            <a:off x="311700" y="445025"/>
            <a:ext cx="13791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C</a:t>
            </a:r>
            <a:r>
              <a:rPr lang="ko" sz="3500"/>
              <a:t>ont’</a:t>
            </a:r>
            <a:endParaRPr sz="3500"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875" y="859875"/>
            <a:ext cx="3511851" cy="25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00" y="1233200"/>
            <a:ext cx="3823726" cy="18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/>
        </p:nvSpPr>
        <p:spPr>
          <a:xfrm>
            <a:off x="1258950" y="3880500"/>
            <a:ext cx="662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ko" sz="1800">
                <a:solidFill>
                  <a:srgbClr val="FF0000"/>
                </a:solidFill>
              </a:rPr>
              <a:t>Random sampling</a:t>
            </a:r>
            <a:r>
              <a:rPr lang="ko" sz="1800"/>
              <a:t> works the best in mask sampling strategies.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idx="4294967295" type="title"/>
          </p:nvPr>
        </p:nvSpPr>
        <p:spPr>
          <a:xfrm>
            <a:off x="311700" y="379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Cont’</a:t>
            </a:r>
            <a:endParaRPr sz="3500"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00" y="1190375"/>
            <a:ext cx="4392325" cy="33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>
            <p:ph idx="4294967295" type="body"/>
          </p:nvPr>
        </p:nvSpPr>
        <p:spPr>
          <a:xfrm>
            <a:off x="4943400" y="1321475"/>
            <a:ext cx="3888900" cy="3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Char char="➢"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 accuracy improves steadily with longer training.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Char char="➢"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Did not observe saturation of linear probing accuracy even at 1600 epochs.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Char char="➢"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This behaviour is unlike contrastive learning.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287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5505" y="3183563"/>
            <a:ext cx="5512989" cy="1807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idx="4294967295" type="title"/>
          </p:nvPr>
        </p:nvSpPr>
        <p:spPr>
          <a:xfrm>
            <a:off x="311700" y="39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500"/>
              <a:t>Comparisons with previous methods</a:t>
            </a:r>
            <a:endParaRPr sz="3500"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50" y="1370350"/>
            <a:ext cx="3944000" cy="26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>
            <p:ph idx="4294967295" type="body"/>
          </p:nvPr>
        </p:nvSpPr>
        <p:spPr>
          <a:xfrm>
            <a:off x="4943400" y="1017725"/>
            <a:ext cx="3888900" cy="3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Char char="➢"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Comparisons with previous self-supervised </a:t>
            </a: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learning</a:t>
            </a: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methods</a:t>
            </a: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Char char="➢"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Except BEiT, all methods were pre-trained with IN1K.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Char char="➢"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MAE result is based on vanilla ViT, so can expect advanced network will perform better.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idx="4294967295" type="title"/>
          </p:nvPr>
        </p:nvSpPr>
        <p:spPr>
          <a:xfrm>
            <a:off x="311700" y="379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Comparisons with previous methods</a:t>
            </a:r>
            <a:endParaRPr sz="3500"/>
          </a:p>
        </p:txBody>
      </p:sp>
      <p:sp>
        <p:nvSpPr>
          <p:cNvPr id="192" name="Google Shape;192;p33"/>
          <p:cNvSpPr txBox="1"/>
          <p:nvPr>
            <p:ph idx="4294967295" type="body"/>
          </p:nvPr>
        </p:nvSpPr>
        <p:spPr>
          <a:xfrm>
            <a:off x="4598650" y="1301225"/>
            <a:ext cx="4200600" cy="3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Yahei"/>
              <a:buChar char="➢"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Original ViT-L degrades on IN1K.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Yahei"/>
              <a:buChar char="➢"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Scratch from the paper performs better, but accuracy was saturated.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Yahei"/>
              <a:buChar char="➢"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MAEs gain over training from scratch is bigger for higher-capacity models.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Yahei"/>
              <a:buChar char="➢"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MAE follows a trend  similar to the JFT-300M. So, MAE can help scale up model size.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3" y="1441163"/>
            <a:ext cx="4286947" cy="28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idx="4294967295" type="title"/>
          </p:nvPr>
        </p:nvSpPr>
        <p:spPr>
          <a:xfrm>
            <a:off x="311700" y="313400"/>
            <a:ext cx="18957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C</a:t>
            </a:r>
            <a:r>
              <a:rPr lang="ko" sz="3500"/>
              <a:t>ont’</a:t>
            </a:r>
            <a:endParaRPr sz="3500"/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6625"/>
            <a:ext cx="4828961" cy="33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 txBox="1"/>
          <p:nvPr>
            <p:ph idx="4294967295" type="body"/>
          </p:nvPr>
        </p:nvSpPr>
        <p:spPr>
          <a:xfrm>
            <a:off x="4971375" y="445025"/>
            <a:ext cx="4019700" cy="4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Yahei"/>
              <a:buChar char="➢"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Even i</a:t>
            </a: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f fine-tunes only half block (i.e., MLP sub-block), can get 79.1%, much better than linear probing.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Yahei"/>
              <a:buChar char="➢"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Fine-tuning a few blocks (e.g., 4 or 6) can achieve accuracy close to full fine-tuning. 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Yahei"/>
              <a:buChar char="➢"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Compare with MoCo v3 with ViT-L. All of its partial fine-tuning results are worse than MAE. 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Yahei"/>
              <a:buChar char="➢"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While the MAE representations are less linearly separable, they are stronger non-linear features and perform well when a non-linear head is tuned. 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idx="4294967295" type="title"/>
          </p:nvPr>
        </p:nvSpPr>
        <p:spPr>
          <a:xfrm>
            <a:off x="311700" y="368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Transfer learning on other tasks</a:t>
            </a:r>
            <a:endParaRPr sz="3500"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75" y="1139750"/>
            <a:ext cx="385762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000" y="1154038"/>
            <a:ext cx="39243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063" y="2928650"/>
            <a:ext cx="382905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4675" y="2883988"/>
            <a:ext cx="379095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Our problem statement</a:t>
            </a:r>
            <a:endParaRPr sz="3500"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The result of reconstruction about the masked token is too blurry. Therefore MAE’ s representation learning is still lacking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6" name="Google Shape;216;p36"/>
          <p:cNvSpPr txBox="1"/>
          <p:nvPr/>
        </p:nvSpPr>
        <p:spPr>
          <a:xfrm>
            <a:off x="208050" y="4703625"/>
            <a:ext cx="84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REF : </a:t>
            </a:r>
            <a:r>
              <a:rPr lang="ko"/>
              <a:t>Exploring Target Representations for Masked Autoencoders, </a:t>
            </a:r>
            <a:r>
              <a:rPr lang="ko" sz="1100" u="sng">
                <a:solidFill>
                  <a:srgbClr val="2200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https://arxiv.org/pdf/2209.03917v2.pdf</a:t>
            </a: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025" y="1858238"/>
            <a:ext cx="3048000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3050" y="1858238"/>
            <a:ext cx="314325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Our solution</a:t>
            </a:r>
            <a:endParaRPr sz="3500"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11700" y="1152475"/>
            <a:ext cx="8520600" cy="3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ko" sz="2000">
                <a:solidFill>
                  <a:schemeClr val="dk1"/>
                </a:solidFill>
              </a:rPr>
              <a:t>Therefore, MAE requires more fine training about reconstruction.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ko" sz="2000">
                <a:solidFill>
                  <a:schemeClr val="dk1"/>
                </a:solidFill>
              </a:rPr>
              <a:t>By adding other loss function. 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ko" sz="2000">
                <a:solidFill>
                  <a:schemeClr val="dk1"/>
                </a:solidFill>
              </a:rPr>
              <a:t>ex) perceptual loss like LPIPS.</a:t>
            </a:r>
            <a:endParaRPr sz="20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*LPIPS : Learned Perceptual Image Patch Similarity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ko" sz="2000">
                <a:solidFill>
                  <a:schemeClr val="dk1"/>
                </a:solidFill>
              </a:rPr>
              <a:t>Should be penalized for unbiasing model .</a:t>
            </a:r>
            <a:endParaRPr sz="20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ko" sz="2000">
                <a:solidFill>
                  <a:schemeClr val="dk1"/>
                </a:solidFill>
              </a:rPr>
              <a:t>Adding sub-networks like knowledge distillation or else.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500"/>
              <a:t>Introduce</a:t>
            </a:r>
            <a:endParaRPr sz="3500"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rgbClr val="FF0000"/>
                </a:solidFill>
              </a:rPr>
              <a:t>Deep learning</a:t>
            </a:r>
            <a:r>
              <a:rPr lang="ko"/>
              <a:t> </a:t>
            </a:r>
            <a:r>
              <a:rPr lang="ko">
                <a:solidFill>
                  <a:schemeClr val="dk1"/>
                </a:solidFill>
              </a:rPr>
              <a:t>has witnessed an</a:t>
            </a:r>
            <a:r>
              <a:rPr lang="ko"/>
              <a:t> </a:t>
            </a:r>
            <a:r>
              <a:rPr lang="ko">
                <a:solidFill>
                  <a:srgbClr val="FF0000"/>
                </a:solidFill>
              </a:rPr>
              <a:t>explosion of architectures</a:t>
            </a:r>
            <a:r>
              <a:rPr lang="ko"/>
              <a:t> </a:t>
            </a:r>
            <a:r>
              <a:rPr lang="ko">
                <a:solidFill>
                  <a:schemeClr val="dk1"/>
                </a:solidFill>
              </a:rPr>
              <a:t>of continuously growing capability and capacity.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</a:rPr>
              <a:t>Aided by the rapid gains in </a:t>
            </a:r>
            <a:r>
              <a:rPr lang="ko">
                <a:solidFill>
                  <a:schemeClr val="dk1"/>
                </a:solidFill>
              </a:rPr>
              <a:t>hardware,</a:t>
            </a:r>
            <a:r>
              <a:rPr lang="ko"/>
              <a:t> </a:t>
            </a:r>
            <a:r>
              <a:rPr lang="ko">
                <a:solidFill>
                  <a:srgbClr val="FF0000"/>
                </a:solidFill>
              </a:rPr>
              <a:t>models today can easily overfit</a:t>
            </a:r>
            <a:r>
              <a:rPr lang="ko"/>
              <a:t> </a:t>
            </a:r>
            <a:r>
              <a:rPr lang="ko">
                <a:solidFill>
                  <a:schemeClr val="dk1"/>
                </a:solidFill>
              </a:rPr>
              <a:t>one million images and begin to demand hundreds of millions of labeled images.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</a:rPr>
              <a:t>This appetite for data has been successfully addressed in natural language processing(NLP) by self-supervised pre-training.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500"/>
              <a:t>Problem Statement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250">
                <a:solidFill>
                  <a:schemeClr val="dk1"/>
                </a:solidFill>
              </a:rPr>
              <a:t>What makes masked autoencoding different between vision and language?</a:t>
            </a:r>
            <a:endParaRPr sz="32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500"/>
              <a:t>P</a:t>
            </a:r>
            <a:r>
              <a:rPr lang="ko" sz="3500"/>
              <a:t>roblem Statement</a:t>
            </a:r>
            <a:endParaRPr sz="3500"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6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</a:rPr>
              <a:t>Architecture gap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Unlike NLP, it is difficult to use mask token or positional embedding</a:t>
            </a:r>
            <a:r>
              <a:rPr lang="ko" sz="1400"/>
              <a:t> </a:t>
            </a:r>
            <a:r>
              <a:rPr lang="ko" sz="1400">
                <a:solidFill>
                  <a:srgbClr val="FF0000"/>
                </a:solidFill>
              </a:rPr>
              <a:t>in Vision</a:t>
            </a:r>
            <a:r>
              <a:rPr lang="ko" sz="1400"/>
              <a:t> </a:t>
            </a:r>
            <a:r>
              <a:rPr lang="ko" sz="1400">
                <a:solidFill>
                  <a:schemeClr val="dk1"/>
                </a:solidFill>
              </a:rPr>
              <a:t>because</a:t>
            </a:r>
            <a:r>
              <a:rPr lang="ko" sz="1400"/>
              <a:t> </a:t>
            </a:r>
            <a:r>
              <a:rPr lang="ko" sz="1400">
                <a:solidFill>
                  <a:srgbClr val="FF0000"/>
                </a:solidFill>
              </a:rPr>
              <a:t>CNN were dominant</a:t>
            </a:r>
            <a:r>
              <a:rPr lang="ko" sz="1400"/>
              <a:t> </a:t>
            </a:r>
            <a:r>
              <a:rPr lang="ko" sz="1400">
                <a:solidFill>
                  <a:schemeClr val="dk1"/>
                </a:solidFill>
              </a:rPr>
              <a:t>for last decade, which is typically operate on regular grids and it is</a:t>
            </a:r>
            <a:r>
              <a:rPr lang="ko" sz="1400"/>
              <a:t> </a:t>
            </a:r>
            <a:r>
              <a:rPr lang="ko" sz="1400">
                <a:solidFill>
                  <a:srgbClr val="FF0000"/>
                </a:solidFill>
              </a:rPr>
              <a:t>not straightforward to integrate</a:t>
            </a:r>
            <a:r>
              <a:rPr lang="ko" sz="1400"/>
              <a:t> </a:t>
            </a:r>
            <a:r>
              <a:rPr lang="ko" sz="1400">
                <a:solidFill>
                  <a:schemeClr val="dk1"/>
                </a:solidFill>
              </a:rPr>
              <a:t>‘indicators’ such as</a:t>
            </a:r>
            <a:r>
              <a:rPr lang="ko" sz="1400"/>
              <a:t> </a:t>
            </a:r>
            <a:r>
              <a:rPr lang="ko" sz="1400">
                <a:solidFill>
                  <a:srgbClr val="FF0000"/>
                </a:solidFill>
              </a:rPr>
              <a:t>mask tokens or positional embeddings</a:t>
            </a:r>
            <a:r>
              <a:rPr lang="ko" sz="1400"/>
              <a:t> i</a:t>
            </a:r>
            <a:r>
              <a:rPr lang="ko" sz="1400">
                <a:solidFill>
                  <a:schemeClr val="dk1"/>
                </a:solidFill>
              </a:rPr>
              <a:t>nto convolutional networks.</a:t>
            </a:r>
            <a:endParaRPr sz="1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</a:rPr>
              <a:t>Information density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As human generated signal, languages imply high semantic and information dense. In contrast, images are natural signal with</a:t>
            </a:r>
            <a:r>
              <a:rPr lang="ko" sz="1400"/>
              <a:t> </a:t>
            </a:r>
            <a:r>
              <a:rPr lang="ko" sz="1400">
                <a:solidFill>
                  <a:srgbClr val="FF0000"/>
                </a:solidFill>
              </a:rPr>
              <a:t>heavy spatial redundancy</a:t>
            </a:r>
            <a:r>
              <a:rPr lang="ko" sz="1400">
                <a:solidFill>
                  <a:schemeClr val="dk1"/>
                </a:solidFill>
              </a:rPr>
              <a:t>. This can be solved by</a:t>
            </a:r>
            <a:r>
              <a:rPr lang="ko" sz="1400"/>
              <a:t> </a:t>
            </a:r>
            <a:r>
              <a:rPr lang="ko" sz="1400">
                <a:solidFill>
                  <a:srgbClr val="FF0000"/>
                </a:solidFill>
              </a:rPr>
              <a:t>masking very high portion</a:t>
            </a:r>
            <a:r>
              <a:rPr lang="ko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</a:rPr>
              <a:t>Decoder’ s roles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ko" sz="1400">
                <a:solidFill>
                  <a:srgbClr val="FF0000"/>
                </a:solidFill>
              </a:rPr>
              <a:t>In vision</a:t>
            </a:r>
            <a:r>
              <a:rPr lang="ko" sz="1400">
                <a:solidFill>
                  <a:schemeClr val="dk1"/>
                </a:solidFill>
              </a:rPr>
              <a:t>, decoder reconstructs pixel, its output is of a</a:t>
            </a:r>
            <a:r>
              <a:rPr lang="ko" sz="1400"/>
              <a:t> </a:t>
            </a:r>
            <a:r>
              <a:rPr lang="ko" sz="1400">
                <a:solidFill>
                  <a:srgbClr val="FF0000"/>
                </a:solidFill>
              </a:rPr>
              <a:t>low semantic level</a:t>
            </a:r>
            <a:r>
              <a:rPr lang="ko" sz="1400">
                <a:solidFill>
                  <a:schemeClr val="dk1"/>
                </a:solidFill>
              </a:rPr>
              <a:t>. In NLP, decoder predicts missing words, its output is of a rich semantic levels, therefore,</a:t>
            </a:r>
            <a:r>
              <a:rPr lang="ko" sz="1400"/>
              <a:t> </a:t>
            </a:r>
            <a:r>
              <a:rPr lang="ko" sz="1400">
                <a:solidFill>
                  <a:srgbClr val="FF0000"/>
                </a:solidFill>
              </a:rPr>
              <a:t>decoder design plays a key roles in determining the semantic level of the learned latent representations.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395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Proposed method</a:t>
            </a:r>
            <a:endParaRPr sz="3500"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465575"/>
            <a:ext cx="8520600" cy="25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ko" sz="2000">
                <a:solidFill>
                  <a:schemeClr val="dk1"/>
                </a:solidFill>
              </a:rPr>
              <a:t>A mask is applied at a</a:t>
            </a:r>
            <a:r>
              <a:rPr lang="ko" sz="2000"/>
              <a:t> </a:t>
            </a:r>
            <a:r>
              <a:rPr lang="ko" sz="2000">
                <a:solidFill>
                  <a:srgbClr val="FF0000"/>
                </a:solidFill>
              </a:rPr>
              <a:t>high ratio</a:t>
            </a:r>
            <a:r>
              <a:rPr lang="ko" sz="2000"/>
              <a:t> </a:t>
            </a:r>
            <a:r>
              <a:rPr lang="ko" sz="2000">
                <a:solidFill>
                  <a:schemeClr val="dk1"/>
                </a:solidFill>
              </a:rPr>
              <a:t>(75% or more)</a:t>
            </a:r>
            <a:r>
              <a:rPr lang="ko" sz="2000"/>
              <a:t> </a:t>
            </a:r>
            <a:r>
              <a:rPr lang="ko" sz="2000">
                <a:solidFill>
                  <a:srgbClr val="FF0000"/>
                </a:solidFill>
              </a:rPr>
              <a:t>to eliminate spatial redundancy</a:t>
            </a:r>
            <a:r>
              <a:rPr lang="ko" sz="2000"/>
              <a:t> </a:t>
            </a:r>
            <a:r>
              <a:rPr lang="ko" sz="2000">
                <a:solidFill>
                  <a:schemeClr val="dk1"/>
                </a:solidFill>
              </a:rPr>
              <a:t>between patches.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ko" sz="2000">
                <a:solidFill>
                  <a:schemeClr val="dk1"/>
                </a:solidFill>
              </a:rPr>
              <a:t>Through the encoder-decoder structure of </a:t>
            </a:r>
            <a:r>
              <a:rPr lang="ko" sz="2000">
                <a:solidFill>
                  <a:srgbClr val="FF0000"/>
                </a:solidFill>
              </a:rPr>
              <a:t>the asymmetric structure</a:t>
            </a:r>
            <a:r>
              <a:rPr lang="ko" sz="2000">
                <a:solidFill>
                  <a:schemeClr val="dk1"/>
                </a:solidFill>
              </a:rPr>
              <a:t>, the computational efficiency is increased, and the scale is greatly increased.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500"/>
              <a:t>R</a:t>
            </a:r>
            <a:r>
              <a:rPr lang="ko" sz="3500"/>
              <a:t>elated works</a:t>
            </a:r>
            <a:endParaRPr sz="3500"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</a:rPr>
              <a:t>masked language modeling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ex) BERT, GPT</a:t>
            </a:r>
            <a:endParaRPr sz="14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</a:rPr>
              <a:t>Auto-encoder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ex) DAE(Denoising autoencoder)</a:t>
            </a:r>
            <a:endParaRPr sz="14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</a:rPr>
              <a:t>masked image encoding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from convolutional networks to Transformer, ex) BEiT(BERT pre-training of image Transformers)</a:t>
            </a:r>
            <a:endParaRPr sz="14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</a:rPr>
              <a:t>self-supervised learning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contrastive learning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MAE</a:t>
            </a:r>
            <a:endParaRPr sz="3500"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5278500" y="1002900"/>
            <a:ext cx="3773100" cy="3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Asymmetric</a:t>
            </a:r>
            <a:r>
              <a:rPr lang="ko" sz="1600">
                <a:solidFill>
                  <a:schemeClr val="dk1"/>
                </a:solidFill>
              </a:rPr>
              <a:t> auto-encoder</a:t>
            </a:r>
            <a:r>
              <a:rPr lang="ko" sz="1600">
                <a:solidFill>
                  <a:schemeClr val="dk1"/>
                </a:solidFill>
              </a:rPr>
              <a:t> </a:t>
            </a:r>
            <a:r>
              <a:rPr lang="ko" sz="1600">
                <a:solidFill>
                  <a:schemeClr val="dk1"/>
                </a:solidFill>
              </a:rPr>
              <a:t>architecture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" sz="1600">
                <a:solidFill>
                  <a:schemeClr val="dk1"/>
                </a:solidFill>
              </a:rPr>
              <a:t>E</a:t>
            </a:r>
            <a:r>
              <a:rPr lang="ko" sz="1600">
                <a:solidFill>
                  <a:schemeClr val="dk1"/>
                </a:solidFill>
              </a:rPr>
              <a:t>ncoder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ko" sz="1600">
                <a:solidFill>
                  <a:schemeClr val="dk1"/>
                </a:solidFill>
              </a:rPr>
              <a:t>masking input. (binary mask)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ko" sz="1600">
                <a:solidFill>
                  <a:schemeClr val="dk1"/>
                </a:solidFill>
              </a:rPr>
              <a:t>encoding only visible ones.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" sz="1600">
                <a:solidFill>
                  <a:schemeClr val="dk1"/>
                </a:solidFill>
              </a:rPr>
              <a:t>Light weight decoder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ko" sz="1600">
                <a:solidFill>
                  <a:schemeClr val="dk1"/>
                </a:solidFill>
              </a:rPr>
              <a:t>concatenate visible and masked.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ko" sz="1600">
                <a:solidFill>
                  <a:schemeClr val="dk1"/>
                </a:solidFill>
              </a:rPr>
              <a:t>decoding for </a:t>
            </a:r>
            <a:r>
              <a:rPr lang="ko" sz="1600">
                <a:solidFill>
                  <a:schemeClr val="dk1"/>
                </a:solidFill>
              </a:rPr>
              <a:t>r</a:t>
            </a:r>
            <a:r>
              <a:rPr lang="ko" sz="1600">
                <a:solidFill>
                  <a:schemeClr val="dk1"/>
                </a:solidFill>
              </a:rPr>
              <a:t>econstruction target.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00" y="1477975"/>
            <a:ext cx="4865875" cy="27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Encoder</a:t>
            </a:r>
            <a:endParaRPr sz="3500"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799500" y="1016850"/>
            <a:ext cx="5032800" cy="31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ko" sz="2000">
                <a:solidFill>
                  <a:srgbClr val="FF0000"/>
                </a:solidFill>
              </a:rPr>
              <a:t>Follows ViT</a:t>
            </a:r>
            <a:r>
              <a:rPr lang="ko" sz="2000">
                <a:solidFill>
                  <a:schemeClr val="dk1"/>
                </a:solidFill>
              </a:rPr>
              <a:t>(input images are divided to ‘n x n’ patches with same  size)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Yahei"/>
              <a:buChar char="➢"/>
            </a:pPr>
            <a:r>
              <a:rPr lang="ko" sz="20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Samples random patches according to a </a:t>
            </a:r>
            <a:r>
              <a:rPr lang="ko" sz="2000">
                <a:solidFill>
                  <a:srgbClr val="FF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uniform distribution</a:t>
            </a:r>
            <a:r>
              <a:rPr lang="ko" sz="20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ko" sz="2000">
                <a:solidFill>
                  <a:schemeClr val="dk1"/>
                </a:solidFill>
              </a:rPr>
              <a:t>Same as ViT, only difference is inputs which are </a:t>
            </a:r>
            <a:r>
              <a:rPr lang="ko" sz="2000">
                <a:solidFill>
                  <a:srgbClr val="FF0000"/>
                </a:solidFill>
              </a:rPr>
              <a:t>only unmasked patches</a:t>
            </a:r>
            <a:r>
              <a:rPr lang="ko" sz="2000">
                <a:solidFill>
                  <a:schemeClr val="dk1"/>
                </a:solidFill>
              </a:rPr>
              <a:t>.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500" y="1257446"/>
            <a:ext cx="1363900" cy="26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73663"/>
            <a:ext cx="1316850" cy="15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